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56" r:id="rId2"/>
  </p:sldIdLst>
  <p:sldSz cx="6858000" cy="9144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2F2F2"/>
    <a:srgbClr val="00477B"/>
    <a:srgbClr val="E48797"/>
    <a:srgbClr val="7B2360"/>
    <a:srgbClr val="0060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37"/>
    <p:restoredTop sz="80602"/>
  </p:normalViewPr>
  <p:slideViewPr>
    <p:cSldViewPr snapToGrid="0" snapToObjects="1">
      <p:cViewPr varScale="1">
        <p:scale>
          <a:sx n="61" d="100"/>
          <a:sy n="61" d="100"/>
        </p:scale>
        <p:origin x="656"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A69967-7EFE-D84A-8EE9-5315AE8E0BFB}" type="datetimeFigureOut">
              <a:rPr lang="en-US" smtClean="0"/>
              <a:t>7/30/18</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720B83-E3A4-5D4B-AD60-7E09755E429D}" type="slidenum">
              <a:rPr lang="en-US" smtClean="0"/>
              <a:t>‹#›</a:t>
            </a:fld>
            <a:endParaRPr lang="en-US"/>
          </a:p>
        </p:txBody>
      </p:sp>
    </p:spTree>
    <p:extLst>
      <p:ext uri="{BB962C8B-B14F-4D97-AF65-F5344CB8AC3E}">
        <p14:creationId xmlns:p14="http://schemas.microsoft.com/office/powerpoint/2010/main" val="2340846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496484"/>
            <a:ext cx="5829300" cy="31834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4802717"/>
            <a:ext cx="5143500" cy="2207683"/>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11510792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612200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486834"/>
            <a:ext cx="1478756" cy="77491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486834"/>
            <a:ext cx="4350544" cy="77491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17820246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320220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279653"/>
            <a:ext cx="5915025" cy="3803649"/>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119286"/>
            <a:ext cx="5915025" cy="2000249"/>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32838033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434167"/>
            <a:ext cx="2914650" cy="5801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434167"/>
            <a:ext cx="2914650" cy="5801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03C113C-068A-2E43-86BC-BEC68FF600A3}" type="datetimeFigureOut">
              <a:rPr lang="en-US" smtClean="0"/>
              <a:t>7/30/18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961026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486836"/>
            <a:ext cx="5915025" cy="17674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241551"/>
            <a:ext cx="2901255"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472381" y="3340100"/>
            <a:ext cx="2901255" cy="4912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241551"/>
            <a:ext cx="2915543"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3471863" y="3340100"/>
            <a:ext cx="2915543" cy="4912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03C113C-068A-2E43-86BC-BEC68FF600A3}" type="datetimeFigureOut">
              <a:rPr lang="en-US" smtClean="0"/>
              <a:t>7/30/18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10143621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03C113C-068A-2E43-86BC-BEC68FF600A3}" type="datetimeFigureOut">
              <a:rPr lang="en-US" smtClean="0"/>
              <a:t>7/30/18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820695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3C113C-068A-2E43-86BC-BEC68FF600A3}" type="datetimeFigureOut">
              <a:rPr lang="en-US" smtClean="0"/>
              <a:t>7/30/18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2460684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316569"/>
            <a:ext cx="3471863" cy="649816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03C113C-068A-2E43-86BC-BEC68FF600A3}" type="datetimeFigureOut">
              <a:rPr lang="en-US" smtClean="0"/>
              <a:t>7/30/18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5745156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316569"/>
            <a:ext cx="3471863" cy="6498167"/>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03C113C-068A-2E43-86BC-BEC68FF600A3}" type="datetimeFigureOut">
              <a:rPr lang="en-US" smtClean="0"/>
              <a:t>7/30/18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913532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486836"/>
            <a:ext cx="5915025" cy="176741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434167"/>
            <a:ext cx="5915025" cy="580178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8475136"/>
            <a:ext cx="1543050" cy="486833"/>
          </a:xfrm>
          <a:prstGeom prst="rect">
            <a:avLst/>
          </a:prstGeom>
        </p:spPr>
        <p:txBody>
          <a:bodyPr vert="horz" lIns="91440" tIns="45720" rIns="91440" bIns="45720" rtlCol="0" anchor="ctr"/>
          <a:lstStyle>
            <a:lvl1pPr algn="l">
              <a:defRPr sz="900">
                <a:solidFill>
                  <a:schemeClr val="tx1">
                    <a:tint val="75000"/>
                  </a:schemeClr>
                </a:solidFill>
              </a:defRPr>
            </a:lvl1pPr>
          </a:lstStyle>
          <a:p>
            <a:fld id="{403C113C-068A-2E43-86BC-BEC68FF600A3}" type="datetimeFigureOut">
              <a:rPr lang="en-US" smtClean="0"/>
              <a:t>7/30/18</a:t>
            </a:fld>
            <a:endParaRPr lang="en-US"/>
          </a:p>
        </p:txBody>
      </p:sp>
      <p:sp>
        <p:nvSpPr>
          <p:cNvPr id="5" name="Footer Placeholder 4"/>
          <p:cNvSpPr>
            <a:spLocks noGrp="1"/>
          </p:cNvSpPr>
          <p:nvPr>
            <p:ph type="ftr" sz="quarter" idx="3"/>
          </p:nvPr>
        </p:nvSpPr>
        <p:spPr>
          <a:xfrm>
            <a:off x="2271713" y="8475136"/>
            <a:ext cx="2314575" cy="48683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8475136"/>
            <a:ext cx="1543050" cy="486833"/>
          </a:xfrm>
          <a:prstGeom prst="rect">
            <a:avLst/>
          </a:prstGeom>
        </p:spPr>
        <p:txBody>
          <a:bodyPr vert="horz" lIns="91440" tIns="45720" rIns="91440" bIns="45720" rtlCol="0" anchor="ctr"/>
          <a:lstStyle>
            <a:lvl1pPr algn="r">
              <a:defRPr sz="900">
                <a:solidFill>
                  <a:schemeClr val="tx1">
                    <a:tint val="75000"/>
                  </a:schemeClr>
                </a:solidFill>
              </a:defRPr>
            </a:lvl1pPr>
          </a:lstStyle>
          <a:p>
            <a:fld id="{F0AFF185-B3B0-A34B-863D-A74A2D37B43C}" type="slidenum">
              <a:rPr lang="en-US" smtClean="0"/>
              <a:t>‹#›</a:t>
            </a:fld>
            <a:endParaRPr lang="en-US"/>
          </a:p>
        </p:txBody>
      </p:sp>
    </p:spTree>
    <p:extLst>
      <p:ext uri="{BB962C8B-B14F-4D97-AF65-F5344CB8AC3E}">
        <p14:creationId xmlns:p14="http://schemas.microsoft.com/office/powerpoint/2010/main" val="163192756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F5CD4AC-910E-5947-9398-DFF04C1EEA2A}"/>
              </a:ext>
            </a:extLst>
          </p:cNvPr>
          <p:cNvPicPr>
            <a:picLocks noChangeAspect="1"/>
          </p:cNvPicPr>
          <p:nvPr/>
        </p:nvPicPr>
        <p:blipFill rotWithShape="1">
          <a:blip r:embed="rId2">
            <a:alphaModFix amt="50000"/>
          </a:blip>
          <a:srcRect t="30461" b="15039"/>
          <a:stretch/>
        </p:blipFill>
        <p:spPr>
          <a:xfrm>
            <a:off x="0" y="1412685"/>
            <a:ext cx="6858000" cy="1925654"/>
          </a:xfrm>
          <a:prstGeom prst="rect">
            <a:avLst/>
          </a:prstGeom>
        </p:spPr>
      </p:pic>
      <p:sp>
        <p:nvSpPr>
          <p:cNvPr id="8" name="TextBox 7">
            <a:extLst>
              <a:ext uri="{FF2B5EF4-FFF2-40B4-BE49-F238E27FC236}">
                <a16:creationId xmlns:a16="http://schemas.microsoft.com/office/drawing/2014/main" id="{E586CB69-0782-6540-8957-908D8023E889}"/>
              </a:ext>
            </a:extLst>
          </p:cNvPr>
          <p:cNvSpPr txBox="1"/>
          <p:nvPr/>
        </p:nvSpPr>
        <p:spPr>
          <a:xfrm>
            <a:off x="-17586" y="1406475"/>
            <a:ext cx="6875586" cy="2031325"/>
          </a:xfrm>
          <a:prstGeom prst="rect">
            <a:avLst/>
          </a:prstGeom>
          <a:solidFill>
            <a:srgbClr val="FFFFFF">
              <a:alpha val="50196"/>
            </a:srgbClr>
          </a:solidFill>
        </p:spPr>
        <p:txBody>
          <a:bodyPr wrap="square" rtlCol="0">
            <a:spAutoFit/>
          </a:bodyPr>
          <a:lstStyle/>
          <a:p>
            <a:pPr algn="ctr"/>
            <a:r>
              <a:rPr lang="en-US" sz="2800" b="1" i="1" dirty="0">
                <a:cs typeface="Arial" panose="020B0604020202020204" pitchFamily="34" charset="0"/>
              </a:rPr>
              <a:t>THEMED JOINT SESSION </a:t>
            </a:r>
          </a:p>
          <a:p>
            <a:pPr algn="ctr"/>
            <a:endParaRPr lang="en-US" sz="1400" dirty="0">
              <a:latin typeface="Arial" panose="020B0604020202020204" pitchFamily="34" charset="0"/>
              <a:cs typeface="Arial" panose="020B0604020202020204" pitchFamily="34" charset="0"/>
            </a:endParaRPr>
          </a:p>
          <a:p>
            <a:pPr algn="ctr"/>
            <a:r>
              <a:rPr lang="en-US" sz="2400" b="1" dirty="0">
                <a:latin typeface="Arial" panose="020B0604020202020204" pitchFamily="34" charset="0"/>
                <a:cs typeface="Arial" panose="020B0604020202020204" pitchFamily="34" charset="0"/>
              </a:rPr>
              <a:t>Hurricanes and Health</a:t>
            </a:r>
          </a:p>
          <a:p>
            <a:pPr algn="ctr"/>
            <a:r>
              <a:rPr lang="en-US" sz="2000" b="1" i="1" dirty="0">
                <a:latin typeface="Arial" panose="020B0604020202020204" pitchFamily="34" charset="0"/>
                <a:cs typeface="Arial" panose="020B0604020202020204" pitchFamily="34" charset="0"/>
              </a:rPr>
              <a:t>When Will We Stop “Learning Lessons” and Start Building Smarter? </a:t>
            </a:r>
          </a:p>
          <a:p>
            <a:pPr algn="ctr"/>
            <a:endParaRPr lang="en-US" sz="2000" b="1" i="1" dirty="0">
              <a:latin typeface="Arial" panose="020B0604020202020204" pitchFamily="34" charset="0"/>
              <a:cs typeface="Arial" panose="020B0604020202020204" pitchFamily="34" charset="0"/>
            </a:endParaRPr>
          </a:p>
        </p:txBody>
      </p:sp>
      <p:sp>
        <p:nvSpPr>
          <p:cNvPr id="13" name="Rectangle 12">
            <a:extLst>
              <a:ext uri="{FF2B5EF4-FFF2-40B4-BE49-F238E27FC236}">
                <a16:creationId xmlns:a16="http://schemas.microsoft.com/office/drawing/2014/main" id="{C6E8DEC2-470D-3845-896F-A730A3A0339C}"/>
              </a:ext>
            </a:extLst>
          </p:cNvPr>
          <p:cNvSpPr/>
          <p:nvPr/>
        </p:nvSpPr>
        <p:spPr>
          <a:xfrm>
            <a:off x="87925" y="3428996"/>
            <a:ext cx="3182813" cy="3745528"/>
          </a:xfrm>
          <a:prstGeom prst="rect">
            <a:avLst/>
          </a:prstGeom>
          <a:solidFill>
            <a:srgbClr val="E48797">
              <a:alpha val="5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DF20EB3-A63C-A64F-9498-2E3BD120C4D1}"/>
              </a:ext>
            </a:extLst>
          </p:cNvPr>
          <p:cNvSpPr/>
          <p:nvPr/>
        </p:nvSpPr>
        <p:spPr>
          <a:xfrm>
            <a:off x="0" y="0"/>
            <a:ext cx="6858000" cy="1406769"/>
          </a:xfrm>
          <a:prstGeom prst="rect">
            <a:avLst/>
          </a:prstGeom>
          <a:solidFill>
            <a:srgbClr val="00477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F0B702EE-0881-BC42-B376-E28D6FBE5AF9}"/>
              </a:ext>
            </a:extLst>
          </p:cNvPr>
          <p:cNvSpPr txBox="1"/>
          <p:nvPr/>
        </p:nvSpPr>
        <p:spPr>
          <a:xfrm>
            <a:off x="87925" y="311891"/>
            <a:ext cx="4958862" cy="738664"/>
          </a:xfrm>
          <a:prstGeom prst="rect">
            <a:avLst/>
          </a:prstGeom>
          <a:noFill/>
        </p:spPr>
        <p:txBody>
          <a:bodyPr wrap="square" rtlCol="0">
            <a:spAutoFit/>
          </a:bodyPr>
          <a:lstStyle/>
          <a:p>
            <a:r>
              <a:rPr lang="en-US" sz="2400" b="1" dirty="0">
                <a:solidFill>
                  <a:srgbClr val="E48797"/>
                </a:solidFill>
              </a:rPr>
              <a:t>2019 AMS ANNUAL MEETING</a:t>
            </a:r>
          </a:p>
          <a:p>
            <a:r>
              <a:rPr lang="en-US" dirty="0">
                <a:solidFill>
                  <a:srgbClr val="E48797"/>
                </a:solidFill>
              </a:rPr>
              <a:t>JANUARY 6-10, 2019 | PHOENIX, AZ</a:t>
            </a:r>
          </a:p>
        </p:txBody>
      </p:sp>
      <p:sp>
        <p:nvSpPr>
          <p:cNvPr id="6" name="Pentagon 5">
            <a:extLst>
              <a:ext uri="{FF2B5EF4-FFF2-40B4-BE49-F238E27FC236}">
                <a16:creationId xmlns:a16="http://schemas.microsoft.com/office/drawing/2014/main" id="{735D32BE-40B4-D54B-A121-DCA785280FD9}"/>
              </a:ext>
            </a:extLst>
          </p:cNvPr>
          <p:cNvSpPr/>
          <p:nvPr/>
        </p:nvSpPr>
        <p:spPr>
          <a:xfrm rot="5400000">
            <a:off x="4791814" y="272559"/>
            <a:ext cx="1899138" cy="1354019"/>
          </a:xfrm>
          <a:prstGeom prst="homePlate">
            <a:avLst/>
          </a:prstGeom>
          <a:solidFill>
            <a:srgbClr val="E487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D961F4F-27B5-544D-96EC-1F8AA094C2E5}"/>
              </a:ext>
            </a:extLst>
          </p:cNvPr>
          <p:cNvSpPr txBox="1"/>
          <p:nvPr/>
        </p:nvSpPr>
        <p:spPr>
          <a:xfrm>
            <a:off x="4994035" y="171254"/>
            <a:ext cx="1459523" cy="1477328"/>
          </a:xfrm>
          <a:prstGeom prst="rect">
            <a:avLst/>
          </a:prstGeom>
          <a:noFill/>
        </p:spPr>
        <p:txBody>
          <a:bodyPr wrap="square" rtlCol="0">
            <a:spAutoFit/>
          </a:bodyPr>
          <a:lstStyle/>
          <a:p>
            <a:pPr algn="ctr"/>
            <a:r>
              <a:rPr lang="en-US" b="1" dirty="0"/>
              <a:t>EXTENDED</a:t>
            </a:r>
          </a:p>
          <a:p>
            <a:pPr algn="ctr"/>
            <a:r>
              <a:rPr lang="en-US" dirty="0"/>
              <a:t>Submission Deadline: </a:t>
            </a:r>
          </a:p>
          <a:p>
            <a:pPr algn="ctr"/>
            <a:r>
              <a:rPr lang="en-US" b="1" dirty="0"/>
              <a:t>August 8th</a:t>
            </a:r>
          </a:p>
          <a:p>
            <a:pPr algn="ctr"/>
            <a:endParaRPr lang="en-US" b="1" dirty="0"/>
          </a:p>
        </p:txBody>
      </p:sp>
      <p:pic>
        <p:nvPicPr>
          <p:cNvPr id="11" name="Picture 10">
            <a:extLst>
              <a:ext uri="{FF2B5EF4-FFF2-40B4-BE49-F238E27FC236}">
                <a16:creationId xmlns:a16="http://schemas.microsoft.com/office/drawing/2014/main" id="{9B868D6B-A921-F04B-883F-7F2328AE30A1}"/>
              </a:ext>
            </a:extLst>
          </p:cNvPr>
          <p:cNvPicPr>
            <a:picLocks noChangeAspect="1"/>
          </p:cNvPicPr>
          <p:nvPr/>
        </p:nvPicPr>
        <p:blipFill rotWithShape="1">
          <a:blip r:embed="rId3">
            <a:alphaModFix amt="52000"/>
          </a:blip>
          <a:srcRect t="30160" b="22114"/>
          <a:stretch/>
        </p:blipFill>
        <p:spPr>
          <a:xfrm>
            <a:off x="-17586" y="7262449"/>
            <a:ext cx="6875585" cy="1881554"/>
          </a:xfrm>
          <a:prstGeom prst="rect">
            <a:avLst/>
          </a:prstGeom>
        </p:spPr>
      </p:pic>
      <p:sp>
        <p:nvSpPr>
          <p:cNvPr id="12" name="TextBox 11">
            <a:extLst>
              <a:ext uri="{FF2B5EF4-FFF2-40B4-BE49-F238E27FC236}">
                <a16:creationId xmlns:a16="http://schemas.microsoft.com/office/drawing/2014/main" id="{208B8251-DB7B-7A46-B558-2E8BBE5A507B}"/>
              </a:ext>
            </a:extLst>
          </p:cNvPr>
          <p:cNvSpPr txBox="1"/>
          <p:nvPr/>
        </p:nvSpPr>
        <p:spPr>
          <a:xfrm>
            <a:off x="87925" y="3446584"/>
            <a:ext cx="3182813" cy="3754874"/>
          </a:xfrm>
          <a:prstGeom prst="rect">
            <a:avLst/>
          </a:prstGeom>
          <a:noFill/>
        </p:spPr>
        <p:txBody>
          <a:bodyPr wrap="square" rtlCol="0">
            <a:spAutoFit/>
          </a:bodyPr>
          <a:lstStyle/>
          <a:p>
            <a:r>
              <a:rPr lang="en-US" sz="1400" dirty="0">
                <a:latin typeface="Arial" panose="020B0604020202020204" pitchFamily="34" charset="0"/>
                <a:cs typeface="Arial" panose="020B0604020202020204" pitchFamily="34" charset="0"/>
              </a:rPr>
              <a:t>This session will highlight initial analyses and the assessments of the health impacts from the devastating hurricane season of 2017, with a focus on interactions between healthcare and municipal infrastructure, housing and human and animal health.  Immediate and delayed impacts, cascading power failure and heat waves, infectious and chronic diseases, loss of access to care and exposure to harmful chemicals and pathogens are all relevant subjects.  Talks highlighting innovative ways of obtaining data or implementing solutions are most welcome.</a:t>
            </a:r>
          </a:p>
        </p:txBody>
      </p:sp>
      <p:sp>
        <p:nvSpPr>
          <p:cNvPr id="15" name="Rectangle 14">
            <a:extLst>
              <a:ext uri="{FF2B5EF4-FFF2-40B4-BE49-F238E27FC236}">
                <a16:creationId xmlns:a16="http://schemas.microsoft.com/office/drawing/2014/main" id="{7F84A2D3-8D5F-DB43-88BF-3871EB002937}"/>
              </a:ext>
            </a:extLst>
          </p:cNvPr>
          <p:cNvSpPr/>
          <p:nvPr/>
        </p:nvSpPr>
        <p:spPr>
          <a:xfrm>
            <a:off x="3534509" y="3437795"/>
            <a:ext cx="3182813" cy="3745528"/>
          </a:xfrm>
          <a:prstGeom prst="rect">
            <a:avLst/>
          </a:prstGeom>
          <a:solidFill>
            <a:srgbClr val="00477B">
              <a:alpha val="5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36F60372-4A21-B244-AD93-BCF285D792E5}"/>
              </a:ext>
            </a:extLst>
          </p:cNvPr>
          <p:cNvSpPr txBox="1"/>
          <p:nvPr/>
        </p:nvSpPr>
        <p:spPr>
          <a:xfrm>
            <a:off x="3683977" y="3455235"/>
            <a:ext cx="3033345" cy="3508653"/>
          </a:xfrm>
          <a:prstGeom prst="rect">
            <a:avLst/>
          </a:prstGeom>
          <a:noFill/>
        </p:spPr>
        <p:txBody>
          <a:bodyPr wrap="square" rtlCol="0">
            <a:spAutoFit/>
          </a:bodyPr>
          <a:lstStyle/>
          <a:p>
            <a:pPr algn="ctr"/>
            <a:endParaRPr lang="en-US" b="1" dirty="0">
              <a:latin typeface="Arial" panose="020B0604020202020204" pitchFamily="34" charset="0"/>
              <a:cs typeface="Arial" panose="020B0604020202020204" pitchFamily="34" charset="0"/>
            </a:endParaRPr>
          </a:p>
          <a:p>
            <a:pPr algn="ctr"/>
            <a:endParaRPr lang="en-US" b="1">
              <a:latin typeface="Arial" panose="020B0604020202020204" pitchFamily="34" charset="0"/>
              <a:cs typeface="Arial" panose="020B0604020202020204" pitchFamily="34" charset="0"/>
            </a:endParaRPr>
          </a:p>
          <a:p>
            <a:pPr algn="ctr"/>
            <a:r>
              <a:rPr lang="en-US" b="1">
                <a:latin typeface="Arial" panose="020B0604020202020204" pitchFamily="34" charset="0"/>
                <a:cs typeface="Arial" panose="020B0604020202020204" pitchFamily="34" charset="0"/>
              </a:rPr>
              <a:t>SEEKING</a:t>
            </a:r>
            <a:r>
              <a:rPr lang="en-US" b="1" dirty="0">
                <a:latin typeface="Arial" panose="020B0604020202020204" pitchFamily="34" charset="0"/>
                <a:cs typeface="Arial" panose="020B0604020202020204" pitchFamily="34" charset="0"/>
              </a:rPr>
              <a:t> ABSTRACT </a:t>
            </a:r>
          </a:p>
          <a:p>
            <a:pPr algn="ctr"/>
            <a:r>
              <a:rPr lang="en-US" b="1" dirty="0">
                <a:latin typeface="Arial" panose="020B0604020202020204" pitchFamily="34" charset="0"/>
                <a:cs typeface="Arial" panose="020B0604020202020204" pitchFamily="34" charset="0"/>
              </a:rPr>
              <a:t>SUBMISSIONS</a:t>
            </a:r>
            <a:br>
              <a:rPr lang="en-US" dirty="0">
                <a:latin typeface="Arial" panose="020B0604020202020204" pitchFamily="34" charset="0"/>
                <a:cs typeface="Arial" panose="020B0604020202020204" pitchFamily="34" charset="0"/>
              </a:rPr>
            </a:br>
            <a:br>
              <a:rPr lang="en-US" dirty="0">
                <a:latin typeface="Arial" panose="020B0604020202020204" pitchFamily="34" charset="0"/>
                <a:cs typeface="Arial" panose="020B0604020202020204" pitchFamily="34" charset="0"/>
              </a:rPr>
            </a:br>
            <a:endParaRPr lang="en-US" sz="1200" dirty="0">
              <a:solidFill>
                <a:srgbClr val="00477B"/>
              </a:solidFill>
              <a:latin typeface="Arial" panose="020B0604020202020204" pitchFamily="34" charset="0"/>
              <a:cs typeface="Arial" panose="020B0604020202020204" pitchFamily="34" charset="0"/>
            </a:endParaRPr>
          </a:p>
          <a:p>
            <a:pPr algn="ctr"/>
            <a:r>
              <a:rPr lang="en-US" sz="1200" b="1" i="1" dirty="0">
                <a:solidFill>
                  <a:srgbClr val="00477B"/>
                </a:solidFill>
                <a:latin typeface="Arial" panose="020B0604020202020204" pitchFamily="34" charset="0"/>
                <a:cs typeface="Arial" panose="020B0604020202020204" pitchFamily="34" charset="0"/>
              </a:rPr>
              <a:t>This session is hosted by Weather Ready Nation, in partnership with the 10th Conference on Environment and Health, the 17th Symposium on the Coastal Environment, Tropical Cyclones and Extreme Monsoon Precipitation: Prediction, Impacts, and Communication, and the 14th Symposium on Societal Applications: Policy, Research and Practice</a:t>
            </a:r>
          </a:p>
        </p:txBody>
      </p:sp>
    </p:spTree>
    <p:extLst>
      <p:ext uri="{BB962C8B-B14F-4D97-AF65-F5344CB8AC3E}">
        <p14:creationId xmlns:p14="http://schemas.microsoft.com/office/powerpoint/2010/main" val="198376114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195</TotalTime>
  <Words>77</Words>
  <Application>Microsoft Macintosh PowerPoint</Application>
  <PresentationFormat>On-screen Show (4:3)</PresentationFormat>
  <Paragraphs>15</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Augusta Williams</dc:creator>
  <cp:lastModifiedBy>Augusta Williams</cp:lastModifiedBy>
  <cp:revision>49</cp:revision>
  <dcterms:created xsi:type="dcterms:W3CDTF">2018-07-10T15:29:04Z</dcterms:created>
  <dcterms:modified xsi:type="dcterms:W3CDTF">2018-07-30T18:10:52Z</dcterms:modified>
</cp:coreProperties>
</file>

<file path=docProps/thumbnail.jpeg>
</file>